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'1.0' encoding='UTF-8' standalone='yes'?>
<Relationships xmlns="http://schemas.openxmlformats.org/package/2006/relationships"><Relationship Id="R6f13c1bdc04544d4" Type="http://schemas.openxmlformats.org/officeDocument/2006/relationships/extended-properties" Target="docProps/app.xml"/><Relationship Id="R93b1ec13d55f4d74" Type="http://schemas.openxmlformats.org/officeDocument/2006/relationships/officeDocument" Target="ppt/presentation.xml"/><Relationship Id="Ra9b5fc27dcd041be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6d449cc178d4512"/>
  </p:sldMasterIdLst>
  <p:notesMasterIdLst>
    <p:notesMasterId xmlns:r="http://schemas.openxmlformats.org/officeDocument/2006/relationships" r:id="Raa94f63341d04cc1"/>
  </p:notesMasterIdLst>
  <p:sldIdLst>
    <p:sldId xmlns:r="http://schemas.openxmlformats.org/officeDocument/2006/relationships" id="256" r:id="R122af4205daf4d9b"/>
    <p:sldId xmlns:r="http://schemas.openxmlformats.org/officeDocument/2006/relationships" id="257" r:id="R70ec769fe1dc4b9f"/>
    <p:sldId xmlns:r="http://schemas.openxmlformats.org/officeDocument/2006/relationships" id="258" r:id="R5150636732714858"/>
    <p:sldId xmlns:r="http://schemas.openxmlformats.org/officeDocument/2006/relationships" id="259" r:id="R9eec8c8e619548b7"/>
    <p:sldId xmlns:r="http://schemas.openxmlformats.org/officeDocument/2006/relationships" id="260" r:id="Rf96e7e2334ac4481"/>
    <p:sldId xmlns:r="http://schemas.openxmlformats.org/officeDocument/2006/relationships" id="261" r:id="R10c7e6e4591c42cc"/>
    <p:sldId xmlns:r="http://schemas.openxmlformats.org/officeDocument/2006/relationships" id="262" r:id="R5e9e33f12a2c40df"/>
    <p:sldId xmlns:r="http://schemas.openxmlformats.org/officeDocument/2006/relationships" id="263" r:id="R1f7536435f084a3c"/>
    <p:sldId xmlns:r="http://schemas.openxmlformats.org/officeDocument/2006/relationships" id="264" r:id="Ra2adc374f10b4f69"/>
    <p:sldId xmlns:r="http://schemas.openxmlformats.org/officeDocument/2006/relationships" id="265" r:id="Ra068de4ee74c47ec"/>
    <p:sldId xmlns:r="http://schemas.openxmlformats.org/officeDocument/2006/relationships" id="266" r:id="Rccdf197ea2ad4f95"/>
    <p:sldId xmlns:r="http://schemas.openxmlformats.org/officeDocument/2006/relationships" id="267" r:id="R80343194c6ba4e7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<?xml version='1.0' encoding='UTF-8' standalone='yes'?>
<Relationships xmlns="http://schemas.openxmlformats.org/package/2006/relationships"><Relationship Id="R06d449cc178d4512" Type="http://schemas.openxmlformats.org/officeDocument/2006/relationships/slideMaster" Target="slideMasters/slideMaster1.xml"/><Relationship Id="R10c7e6e4591c42cc" Type="http://schemas.openxmlformats.org/officeDocument/2006/relationships/slide" Target="slides/slide6.xml"/><Relationship Id="R122af4205daf4d9b" Type="http://schemas.openxmlformats.org/officeDocument/2006/relationships/slide" Target="slides/slide1.xml"/><Relationship Id="R1f7536435f084a3c" Type="http://schemas.openxmlformats.org/officeDocument/2006/relationships/slide" Target="slides/slide8.xml"/><Relationship Id="R5150636732714858" Type="http://schemas.openxmlformats.org/officeDocument/2006/relationships/slide" Target="slides/slide3.xml"/><Relationship Id="R5e9e33f12a2c40df" Type="http://schemas.openxmlformats.org/officeDocument/2006/relationships/slide" Target="slides/slide7.xml"/><Relationship Id="R70ec769fe1dc4b9f" Type="http://schemas.openxmlformats.org/officeDocument/2006/relationships/slide" Target="slides/slide2.xml"/><Relationship Id="R80343194c6ba4e7f" Type="http://schemas.openxmlformats.org/officeDocument/2006/relationships/slide" Target="slides/slide12.xml"/><Relationship Id="R9eec8c8e619548b7" Type="http://schemas.openxmlformats.org/officeDocument/2006/relationships/slide" Target="slides/slide4.xml"/><Relationship Id="Ra068de4ee74c47ec" Type="http://schemas.openxmlformats.org/officeDocument/2006/relationships/slide" Target="slides/slide10.xml"/><Relationship Id="Ra2adc374f10b4f69" Type="http://schemas.openxmlformats.org/officeDocument/2006/relationships/slide" Target="slides/slide9.xml"/><Relationship Id="Ra7d546176d2b462a" Type="http://schemas.openxmlformats.org/officeDocument/2006/relationships/tableStyles" Target="tableStyles.xml"/><Relationship Id="Raa94f63341d04cc1" Type="http://schemas.openxmlformats.org/officeDocument/2006/relationships/notesMaster" Target="notesMasters/notesMaster1.xml"/><Relationship Id="Rccdf197ea2ad4f95" Type="http://schemas.openxmlformats.org/officeDocument/2006/relationships/slide" Target="slides/slide11.xml"/><Relationship Id="Rcd255a54669e46d0" Type="http://schemas.openxmlformats.org/officeDocument/2006/relationships/presProps" Target="presProps.xml"/><Relationship Id="Re89eb709c2af43b2" Type="http://schemas.openxmlformats.org/officeDocument/2006/relationships/theme" Target="theme/theme1.xml"/><Relationship Id="Rf96e7e2334ac4481" Type="http://schemas.openxmlformats.org/officeDocument/2006/relationships/slide" Target="slides/slide5.xml"/></Relationships>
</file>

<file path=ppt/notesMasters/_rels/notesMaster1.xml.rels><?xml version='1.0' encoding='UTF-8' standalone='yes'?>
<Relationships xmlns="http://schemas.openxmlformats.org/package/2006/relationships"><Relationship Id="R74c5b61d72984aa4" Type="http://schemas.openxmlformats.org/officeDocument/2006/relationships/theme" Target="theme/theme3.xml"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<?xml version='1.0' encoding='UTF-8' standalone='yes'?>
<Relationships xmlns="http://schemas.openxmlformats.org/package/2006/relationships"><Relationship Id="R7a3a5a81e1de45d4" Type="http://schemas.openxmlformats.org/officeDocument/2006/relationships/slide" Target="../slides/slide1.xml"/><Relationship Id="Rcdbff4a985d64e94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0e86262572454444" Type="http://schemas.openxmlformats.org/officeDocument/2006/relationships/notesMaster" Target="../notesMasters/notesMaster1.xml"/><Relationship Id="R259d819d5f424d15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36934b75989e4b56" Type="http://schemas.openxmlformats.org/officeDocument/2006/relationships/notesMaster" Target="../notesMasters/notesMaster1.xml"/><Relationship Id="R973e15ea0260415f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83f23003678646dc" Type="http://schemas.openxmlformats.org/officeDocument/2006/relationships/notesMaster" Target="../notesMasters/notesMaster1.xml"/><Relationship Id="R94d181919cf144b8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154bfbd623db45b1" Type="http://schemas.openxmlformats.org/officeDocument/2006/relationships/notesMaster" Target="../notesMasters/notesMaster1.xml"/><Relationship Id="R3b86ac78599d47ae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01d8e5a8bfe142a6" Type="http://schemas.openxmlformats.org/officeDocument/2006/relationships/slide" Target="../slides/slide6.xml"/><Relationship Id="Rbbe268391d744b4d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1e4ed433ce94460e" Type="http://schemas.openxmlformats.org/officeDocument/2006/relationships/notesMaster" Target="../notesMasters/notesMaster1.xml"/><Relationship Id="Rb165dab56fa54dab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357a8a1c4aad456d" Type="http://schemas.openxmlformats.org/officeDocument/2006/relationships/notesMaster" Target="../notesMasters/notesMaster1.xml"/><Relationship Id="Rda9d7ae262e14b9d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13bbd7ddde1f4fe2" Type="http://schemas.openxmlformats.org/officeDocument/2006/relationships/slide" Target="../slides/slide9.xml"/><Relationship Id="R854a8a44f7e54eea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559e49b9123143c0" Type="http://schemas.openxmlformats.org/officeDocument/2006/relationships/notesMaster" Target="../notesMasters/notesMaster1.xml"/><Relationship Id="Rea73684bd1d74365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4ae40942e08941b4" Type="http://schemas.openxmlformats.org/officeDocument/2006/relationships/slide" Target="../slides/slide11.xml"/><Relationship Id="R5753e0ec1dce49ce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63436e3b05f241fc" Type="http://schemas.openxmlformats.org/officeDocument/2006/relationships/slide" Target="../slides/slide12.xml"/><Relationship Id="Rf7112def3334476c" Type="http://schemas.openxmlformats.org/officeDocument/2006/relationships/notesMaster" Target="../notesMasters/notesMaster1.xml"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Presenta el curso como un espacio de creación. El alumnado no va a limitarse a aprender botones de Canva.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Explica que el producto final entrena conversaciones reales sin utilizar información de clientes verdaderos.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Aclara que las diez primeras actividades son individuales. Desde la sesión once comienza el trabajo grupal.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Insiste en que el portfolio incluye el proceso y no solo capturas finales.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La rutina evita que la sesión se convierta en una explicación larga.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No des el prompt completo el primer día. La comparación permite descubrir por qué unas aplicaciones funcionan mejor.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Explica que la nota del producto es grupal, pero cada persona debe guardar una evidencia propia.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Aclara que no se promete una llamada telefónica simultánea. La opción gratuita funciona mejor por turnos.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Introduce la diferencia entre probar que abre y probar que se comporta bien ante una entrada imprevista.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Explica que la defensa individual permite diferenciar aportaciones dentro de un mismo equipo.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Lee estas reglas y relaciona cada una con una situación concreta del simulador.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Cierra la presentación y enlaza directamente con la evaluación inicial o el primer reto.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<?xml version='1.0' encoding='UTF-8' standalone='yes'?>
<Relationships xmlns="http://schemas.openxmlformats.org/package/2006/relationships"><Relationship Id="R80626915e51f419b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<?xml version='1.0' encoding='UTF-8' standalone='yes'?>
<Relationships xmlns="http://schemas.openxmlformats.org/package/2006/relationships"><Relationship Id="R8d40d4d227bf4c50" Type="http://schemas.openxmlformats.org/officeDocument/2006/relationships/slideLayout" Target="../slideLayouts/slideLayout1.xml"/><Relationship Id="Ra9b3b47e60174d78" Type="http://schemas.openxmlformats.org/officeDocument/2006/relationships/theme" Target="theme/theme2.xml"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d40d4d227bf4c5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<?xml version='1.0' encoding='UTF-8' standalone='yes'?>
<Relationships xmlns="http://schemas.openxmlformats.org/package/2006/relationships"><Relationship Id="R219fd82265eb464f" Type="http://schemas.openxmlformats.org/officeDocument/2006/relationships/slideLayout" Target="../slideLayouts/slideLayout1.xml"/><Relationship Id="Rab455a3146c94b3d" Type="http://schemas.openxmlformats.org/officeDocument/2006/relationships/image" Target="../media/image.png"/><Relationship Id="Rbe47128c43c3450a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15e5e366492646ec" Type="http://schemas.openxmlformats.org/officeDocument/2006/relationships/slideLayout" Target="../slideLayouts/slideLayout1.xml"/><Relationship Id="Rdd78e83a745f49ee" Type="http://schemas.openxmlformats.org/officeDocument/2006/relationships/image" Target="../media/image2.png"/><Relationship Id="Rdeef6bae7df943b5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1865260d1cc54e3a" Type="http://schemas.openxmlformats.org/officeDocument/2006/relationships/notesSlide" Target="../notesSlides/notesSlide3.xml"/><Relationship Id="R2f469100dc6a4f60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91f9d020ae254436" Type="http://schemas.openxmlformats.org/officeDocument/2006/relationships/slideLayout" Target="../slideLayouts/slideLayout1.xml"/><Relationship Id="Rb262667c5e13497d" Type="http://schemas.openxmlformats.org/officeDocument/2006/relationships/image" Target="../media/image3.png"/><Relationship Id="Re83a074c754e4265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2fbc9bf70d2f40a7" Type="http://schemas.openxmlformats.org/officeDocument/2006/relationships/notesSlide" Target="../notesSlides/notesSlide5.xml"/><Relationship Id="Rd437cd56f5464b90" Type="http://schemas.openxmlformats.org/officeDocument/2006/relationships/slideLayout" Target="../slideLayouts/slideLayout1.xml"/></Relationships>
</file>

<file path=ppt/slides/_rels/slide6.xml.rels><?xml version='1.0' encoding='UTF-8' standalone='yes'?>
<Relationships xmlns="http://schemas.openxmlformats.org/package/2006/relationships"><Relationship Id="R065413779c4d4a99" Type="http://schemas.openxmlformats.org/officeDocument/2006/relationships/slideLayout" Target="../slideLayouts/slideLayout1.xml"/><Relationship Id="R9e4cdcf1b6f34f86" Type="http://schemas.openxmlformats.org/officeDocument/2006/relationships/image" Target="../media/image4.png"/><Relationship Id="Rd8ea8958f6c04ad0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b9974bb027dd4ed8" Type="http://schemas.openxmlformats.org/officeDocument/2006/relationships/slideLayout" Target="../slideLayouts/slideLayout1.xml"/><Relationship Id="Rc9c60cc76fce4091" Type="http://schemas.openxmlformats.org/officeDocument/2006/relationships/notesSlide" Target="../notesSlides/notesSlide7.xml"/><Relationship Id="Rcd516abc82624a4d" Type="http://schemas.openxmlformats.org/officeDocument/2006/relationships/image" Target="../media/image5.png"/></Relationships>
</file>

<file path=ppt/slides/_rels/slide8.xml.rels><?xml version='1.0' encoding='UTF-8' standalone='yes'?>
<Relationships xmlns="http://schemas.openxmlformats.org/package/2006/relationships"><Relationship Id="Rb1e8a34fed454063" Type="http://schemas.openxmlformats.org/officeDocument/2006/relationships/notesSlide" Target="../notesSlides/notesSlide8.xml"/><Relationship Id="Rf1f0a5b2caf84764" Type="http://schemas.openxmlformats.org/officeDocument/2006/relationships/slideLayout" Target="../slideLayouts/slideLayout1.xml"/></Relationships>
</file>

<file path=ppt/slides/_rels/slide9.xml.rels><?xml version='1.0' encoding='UTF-8' standalone='yes'?>
<Relationships xmlns="http://schemas.openxmlformats.org/package/2006/relationships"><Relationship Id="R0e11a20a4d30409f" Type="http://schemas.openxmlformats.org/officeDocument/2006/relationships/notesSlide" Target="../notesSlides/notesSlide9.xml"/><Relationship Id="R78455db190184d15" Type="http://schemas.openxmlformats.org/officeDocument/2006/relationships/slideLayout" Target="../slideLayouts/slideLayout1.xml"/></Relationships>
</file>

<file path=ppt/slides/_rels/slide10.xml.rels><?xml version='1.0' encoding='UTF-8' standalone='yes'?>
<Relationships xmlns="http://schemas.openxmlformats.org/package/2006/relationships"><Relationship Id="R0ee79a1f6996470e" Type="http://schemas.openxmlformats.org/officeDocument/2006/relationships/slideLayout" Target="../slideLayouts/slideLayout1.xml"/><Relationship Id="R2eaef071f4004402" Type="http://schemas.openxmlformats.org/officeDocument/2006/relationships/notesSlide" Target="../notesSlides/notesSlide10.xml"/><Relationship Id="Rae4634d9fa1b422e" Type="http://schemas.openxmlformats.org/officeDocument/2006/relationships/image" Target="../media/image6.png"/></Relationships>
</file>

<file path=ppt/slides/_rels/slide11.xml.rels><?xml version='1.0' encoding='UTF-8' standalone='yes'?>
<Relationships xmlns="http://schemas.openxmlformats.org/package/2006/relationships"><Relationship Id="R2e8c1059101a4bf9" Type="http://schemas.openxmlformats.org/officeDocument/2006/relationships/notesSlide" Target="../notesSlides/notesSlide11.xml"/><Relationship Id="Re42e1e09f6474c21" Type="http://schemas.openxmlformats.org/officeDocument/2006/relationships/slideLayout" Target="../slideLayouts/slideLayout1.xml"/></Relationships>
</file>

<file path=ppt/slides/_rels/slide12.xml.rels><?xml version='1.0' encoding='UTF-8' standalone='yes'?>
<Relationships xmlns="http://schemas.openxmlformats.org/package/2006/relationships"><Relationship Id="R4348c9a6972a408a" Type="http://schemas.openxmlformats.org/officeDocument/2006/relationships/notesSlide" Target="../notesSlides/notesSlide12.xml"/><Relationship Id="R6b8e8cf2d81b413d" Type="http://schemas.openxmlformats.org/officeDocument/2006/relationships/slideLayout" Target="../slideLayouts/slideLayout1.xml"/><Relationship Id="Rb74b41e21ae34c85" Type="http://schemas.openxmlformats.org/officeDocument/2006/relationships/image" Target="../media/image7.png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223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b455a3146c94b3d"/>
          <a:srcRect xmlns:a="http://schemas.openxmlformats.org/drawingml/2006/main" l="10716" t="0" r="1071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0"/>
            <a:ext cx="5334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C0D304-8F0E-436E-AEF4-276DB1A78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429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239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54AB317-4640-4719-BCD9-AA12340F7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0"/>
            <a:ext cx="857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239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EE3C88-A20E-4245-8CE3-31D95175F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90550"/>
            <a:ext cx="2381250" cy="361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1A6A1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CE73EE-EBC1-4A32-8F7A-4920728C9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609600"/>
            <a:ext cx="2228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DIGITALIZACIÓN 2026 2027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347CDF-2564-4E02-8196-BC102B0B9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81125"/>
            <a:ext cx="57150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4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Canva IA</a:t>
            </a:r>
          </a:p>
          <a:p xmlns:a="http://schemas.openxmlformats.org/drawingml/2006/main">
            <a:pPr>
              <a:defRPr sz="4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y Canva Code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FDAD79-4E13-4680-A30B-9E0BC8F64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29000"/>
            <a:ext cx="5334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D9EEF0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D9EEF0"/>
                </a:solidFill>
                <a:latin typeface="DejaVu Sans"/>
                <a:ea typeface="DejaVu Sans"/>
                <a:cs typeface="DejaVu Sans"/>
              </a:rPr>
              <a:t>Crearemos herramientas comerciales y un simulador para practicar atención al cliente y prospección.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7A5E29-CF79-4AA4-B77C-02909D4AB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0250"/>
            <a:ext cx="5524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93E1D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93E1D8"/>
                </a:solidFill>
                <a:latin typeface="DejaVu Sans"/>
                <a:ea typeface="DejaVu Sans"/>
                <a:cs typeface="DejaVu Sans"/>
              </a:rPr>
              <a:t>CFGS Gestión de Ventas y Espacios Comerciales</a:t>
            </a:r>
          </a:p>
        </p:txBody>
      </p:sp>
    </p:spTree>
    <p:extLst>
      <p:ext uri="{BB962C8B-B14F-4D97-AF65-F5344CB8AC3E}">
        <p14:creationId xmlns:p14="http://schemas.microsoft.com/office/powerpoint/2010/main" val="98003169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B3B2E31-BB1D-4A5B-B182-D4D82650F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0953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0B2239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0B2239"/>
                </a:solidFill>
                <a:latin typeface="DejaVu Sans"/>
                <a:ea typeface="DejaVu Sans"/>
                <a:cs typeface="DejaVu Sans"/>
              </a:rPr>
              <a:t>El resultado final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CBB3AD-3AB6-4114-92D2-2B1F334F3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71550"/>
            <a:ext cx="10477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D6C78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D6C78"/>
                </a:solidFill>
                <a:latin typeface="DejaVu Sans"/>
                <a:ea typeface="DejaVu Sans"/>
                <a:cs typeface="DejaVu Sans"/>
              </a:rPr>
              <a:t>Una herramienta que otros alumnos podrán utilizar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d78e83a745f49ee"/>
          <a:srcRect xmlns:a="http://schemas.openxmlformats.org/drawingml/2006/main" l="0" t="2137" r="0" b="213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66750" y="1619250"/>
            <a:ext cx="4572000" cy="4333875"/>
          </a:xfrm>
          <a:prstGeom xmlns:a="http://schemas.openxmlformats.org/drawingml/2006/main" prst="roundRect">
            <a:avLst>
              <a:gd name="adj" fmla="val 5275"/>
            </a:avLst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B02968-C7EA-4EE8-BEE9-E1BA81441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1666875"/>
            <a:ext cx="5143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0B2239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B2239"/>
                </a:solidFill>
                <a:latin typeface="DejaVu Sans"/>
                <a:ea typeface="DejaVu Sans"/>
                <a:cs typeface="DejaVu Sans"/>
              </a:rPr>
              <a:t>Simulador comercial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0C852B-DEB4-47C1-B8B3-695FF9D12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2571750"/>
            <a:ext cx="1190625" cy="361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1A6A1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B447EF-351F-4F96-8E93-4BCC7C624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6450" y="2590800"/>
            <a:ext cx="10382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CHAT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3935E6-F651-4249-9C88-469AF7E9A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524125"/>
            <a:ext cx="4000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42735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42735"/>
                </a:solidFill>
                <a:latin typeface="DejaVu Sans"/>
                <a:ea typeface="DejaVu Sans"/>
                <a:cs typeface="DejaVu Sans"/>
              </a:rPr>
              <a:t>Conversación escrita siempre disponible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DCD61F-D932-4ABD-BB13-BC9B4CDF2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3448050"/>
            <a:ext cx="1190625" cy="361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6B5E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889C1F6-DE39-456C-8D7A-DF205FE3B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6450" y="3467100"/>
            <a:ext cx="10382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LLAMADA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C8D4BF2-8EF0-4EB0-97A6-0D54B12AC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400425"/>
            <a:ext cx="4000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142735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142735"/>
                </a:solidFill>
                <a:latin typeface="DejaVu Sans"/>
                <a:ea typeface="DejaVu Sans"/>
                <a:cs typeface="DejaVu Sans"/>
              </a:rPr>
              <a:t>Cliente con voz y respuesta por micrófono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D548BFA-A840-4D1A-AE0F-70B360742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4324350"/>
            <a:ext cx="1190625" cy="361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C857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058F28C-899F-446E-BF8C-B2ACF6757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6450" y="4343400"/>
            <a:ext cx="10382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0B223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0B2239"/>
                </a:solidFill>
                <a:latin typeface="DejaVu Sans"/>
                <a:ea typeface="DejaVu Sans"/>
                <a:cs typeface="DejaVu Sans"/>
              </a:rPr>
              <a:t>FEEDBACK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F43749C-E7B7-46C5-BE91-32BE23EE8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4276725"/>
            <a:ext cx="4000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142735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142735"/>
                </a:solidFill>
                <a:latin typeface="DejaVu Sans"/>
                <a:ea typeface="DejaVu Sans"/>
                <a:cs typeface="DejaVu Sans"/>
              </a:rPr>
              <a:t>Puntuación explicada y consejos concretos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17C9DA5-0075-4D22-9327-9F0DF8A7D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9300" y="5524500"/>
            <a:ext cx="51911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C78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D6C78"/>
                </a:solidFill>
                <a:latin typeface="DejaVu Sans"/>
                <a:ea typeface="DejaVu Sans"/>
                <a:cs typeface="DejaVu Sans"/>
              </a:rPr>
              <a:t>Casos ficticios · sin datos personales · con alternativa por texto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E93AC39-0105-4F16-92FA-1C2B0A030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198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21A6A1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21A6A1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41273704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5204F39-A860-4D4D-9C25-1A6CDBD00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0953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0B2239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0B2239"/>
                </a:solidFill>
                <a:latin typeface="DejaVu Sans"/>
                <a:ea typeface="DejaVu Sans"/>
                <a:cs typeface="DejaVu Sans"/>
              </a:rPr>
              <a:t>Veintiuna sesiones con dos formas de trabajar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79B911-F22E-482D-9510-BA1251EEE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71550"/>
            <a:ext cx="10477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D6C78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D6C78"/>
                </a:solidFill>
                <a:latin typeface="DejaVu Sans"/>
                <a:ea typeface="DejaVu Sans"/>
                <a:cs typeface="DejaVu Sans"/>
              </a:rPr>
              <a:t>Primero demuestras lo que sabes hacer. Después construimos algo más ambicioso.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76B5A3B-2E7B-4E33-88FF-60CACB53A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666875"/>
            <a:ext cx="5095875" cy="3810000"/>
          </a:xfrm>
          <a:prstGeom xmlns:a="http://schemas.openxmlformats.org/drawingml/2006/main" prst="roundRect">
            <a:avLst>
              <a:gd name="adj" fmla="val 7000"/>
            </a:avLst>
          </a:prstGeom>
          <a:solidFill xmlns:a="http://schemas.openxmlformats.org/drawingml/2006/main">
            <a:srgbClr val="EAF4F4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968697-9953-4C2A-9230-1F80AFD71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952625"/>
            <a:ext cx="2095500" cy="361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1A6A1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B8454B5-9030-4AED-A35D-4652547D1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1971675"/>
            <a:ext cx="19431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SESIONES 1 A 10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294A28-52C0-4E28-9BA1-85A85B12B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4095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0B2239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>
                <a:solidFill>
                  <a:srgbClr val="0B2239"/>
                </a:solidFill>
                <a:latin typeface="DejaVu Sans"/>
                <a:ea typeface="DejaVu Sans"/>
                <a:cs typeface="DejaVu Sans"/>
              </a:rPr>
              <a:t>Trabajo individual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35F7AD-03F9-446A-B21F-6606EE943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190875"/>
            <a:ext cx="371475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r>
              <a:t>Marca</a:t>
            </a:r>
          </a:p>
          <a:p xmlns:a="http://schemas.openxmlformats.org/drawingml/2006/main">
            <a:r>
              <a:t>Dashboard</a:t>
            </a:r>
          </a:p>
          <a:p xmlns:a="http://schemas.openxmlformats.org/drawingml/2006/main">
            <a:r>
              <a:t>Economía circular</a:t>
            </a:r>
          </a:p>
          <a:p xmlns:a="http://schemas.openxmlformats.org/drawingml/2006/main">
            <a:r>
              <a:t>Solución con IA</a:t>
            </a:r>
          </a:p>
          <a:p xmlns:a="http://schemas.openxmlformats.org/drawingml/2006/main">
            <a:r>
              <a:t>Buyer persona</a:t>
            </a:r>
          </a:p>
          <a:p xmlns:a="http://schemas.openxmlformats.org/drawingml/2006/main">
            <a:r>
              <a:t>Customer journey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5208EA6-6680-47B9-9CF0-C0FAB2DA3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666875"/>
            <a:ext cx="5095875" cy="3810000"/>
          </a:xfrm>
          <a:prstGeom xmlns:a="http://schemas.openxmlformats.org/drawingml/2006/main" prst="roundRect">
            <a:avLst>
              <a:gd name="adj" fmla="val 7000"/>
            </a:avLst>
          </a:prstGeom>
          <a:solidFill xmlns:a="http://schemas.openxmlformats.org/drawingml/2006/main">
            <a:srgbClr val="FFF0ED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ACD15B-3028-4179-B343-8B8ADDF99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1952625"/>
            <a:ext cx="2190750" cy="361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6B5E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5363D23-D3F3-4EF9-ACF7-E3ECAAE90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1971675"/>
            <a:ext cx="2038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SESIONES 11 A 21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E2309D5-5378-4EE1-BA33-1DB3DEA51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524125"/>
            <a:ext cx="4095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0B2239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>
                <a:solidFill>
                  <a:srgbClr val="0B2239"/>
                </a:solidFill>
                <a:latin typeface="DejaVu Sans"/>
                <a:ea typeface="DejaVu Sans"/>
                <a:cs typeface="DejaVu Sans"/>
              </a:rPr>
              <a:t>Simulador en equipo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2BF3C93-4AF9-4FFC-8F17-B7792C73E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0375" y="3190875"/>
            <a:ext cx="371475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42735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42735"/>
                </a:solidFill>
                <a:latin typeface="DejaVu Sans"/>
                <a:ea typeface="DejaVu Sans"/>
                <a:cs typeface="DejaVu Sans"/>
              </a:rPr>
              <a:t>Atención al cliente</a:t>
            </a:r>
          </a:p>
          <a:p xmlns:a="http://schemas.openxmlformats.org/drawingml/2006/main">
            <a:pPr>
              <a:defRPr sz="1650" b="0">
                <a:solidFill>
                  <a:srgbClr val="142735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42735"/>
                </a:solidFill>
                <a:latin typeface="DejaVu Sans"/>
                <a:ea typeface="DejaVu Sans"/>
                <a:cs typeface="DejaVu Sans"/>
              </a:rPr>
              <a:t>Reclamaciones</a:t>
            </a:r>
          </a:p>
          <a:p xmlns:a="http://schemas.openxmlformats.org/drawingml/2006/main">
            <a:pPr>
              <a:defRPr sz="1650" b="0">
                <a:solidFill>
                  <a:srgbClr val="142735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42735"/>
                </a:solidFill>
                <a:latin typeface="DejaVu Sans"/>
                <a:ea typeface="DejaVu Sans"/>
                <a:cs typeface="DejaVu Sans"/>
              </a:rPr>
              <a:t>Prospección</a:t>
            </a:r>
          </a:p>
          <a:p xmlns:a="http://schemas.openxmlformats.org/drawingml/2006/main">
            <a:pPr>
              <a:defRPr sz="1650" b="0">
                <a:solidFill>
                  <a:srgbClr val="142735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42735"/>
                </a:solidFill>
                <a:latin typeface="DejaVu Sans"/>
                <a:ea typeface="DejaVu Sans"/>
                <a:cs typeface="DejaVu Sans"/>
              </a:rPr>
              <a:t>Objeciones</a:t>
            </a:r>
          </a:p>
          <a:p xmlns:a="http://schemas.openxmlformats.org/drawingml/2006/main">
            <a:pPr>
              <a:defRPr sz="1650" b="0">
                <a:solidFill>
                  <a:srgbClr val="142735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42735"/>
                </a:solidFill>
                <a:latin typeface="DejaVu Sans"/>
                <a:ea typeface="DejaVu Sans"/>
                <a:cs typeface="DejaVu Sans"/>
              </a:rPr>
              <a:t>Voz y evaluación</a:t>
            </a:r>
          </a:p>
          <a:p xmlns:a="http://schemas.openxmlformats.org/drawingml/2006/main">
            <a:pPr>
              <a:defRPr sz="1650" b="0">
                <a:solidFill>
                  <a:srgbClr val="142735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42735"/>
                </a:solidFill>
                <a:latin typeface="DejaVu Sans"/>
                <a:ea typeface="DejaVu Sans"/>
                <a:cs typeface="DejaVu Sans"/>
              </a:rPr>
              <a:t>Prueba con usuarios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035605C-A109-4180-A830-F2CC122D2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762500"/>
            <a:ext cx="123444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r>
              <a:rPr sz="1800"/>
              <a:t>10 sesiones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18E3055-7D04-41EC-95DA-F8540A93B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4762500"/>
            <a:ext cx="123444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r>
              <a:rPr sz="1800"/>
              <a:t>11 sesiones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BCFF924-14E0-455F-ABEF-331BEF49C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198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21A6A1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21A6A1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33467442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FFD664B-873B-407D-B555-502700953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0953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0B2239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0B2239"/>
                </a:solidFill>
                <a:latin typeface="DejaVu Sans"/>
                <a:ea typeface="DejaVu Sans"/>
                <a:cs typeface="DejaVu Sans"/>
              </a:rPr>
              <a:t>Tu portfolio individual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D08AD1-91E6-4716-8B7F-E4B590711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71550"/>
            <a:ext cx="10477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D6C78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D6C78"/>
                </a:solidFill>
                <a:latin typeface="DejaVu Sans"/>
                <a:ea typeface="DejaVu Sans"/>
                <a:cs typeface="DejaVu Sans"/>
              </a:rPr>
              <a:t>Cada misión aporta una pieza a la misma empresa ficticia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62667c5e13497d"/>
          <a:srcRect xmlns:a="http://schemas.openxmlformats.org/drawingml/2006/main" l="2522" t="0" r="252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048500" y="1381125"/>
            <a:ext cx="4476750" cy="4762500"/>
          </a:xfrm>
          <a:prstGeom xmlns:a="http://schemas.openxmlformats.org/drawingml/2006/main" prst="roundRect">
            <a:avLst>
              <a:gd name="adj" fmla="val 5106"/>
            </a:avLst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4891B5-9406-4D96-9B61-ADC66A244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19250"/>
            <a:ext cx="666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21A6A1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21A6A1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7907560-3502-4C16-8CA4-4BC67692A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619250"/>
            <a:ext cx="4857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0B2239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0B2239"/>
                </a:solidFill>
                <a:latin typeface="DejaVu Sans"/>
                <a:ea typeface="DejaVu Sans"/>
                <a:cs typeface="DejaVu Sans"/>
              </a:rPr>
              <a:t>Una identidad coherente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477E03-A3B1-406A-A2AB-ED1AF5936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57450"/>
            <a:ext cx="666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FF6B5E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FF6B5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8E5F32-8463-4BD4-B9C7-1D12A14EF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457450"/>
            <a:ext cx="4857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0B2239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0B2239"/>
                </a:solidFill>
                <a:latin typeface="DejaVu Sans"/>
                <a:ea typeface="DejaVu Sans"/>
                <a:cs typeface="DejaVu Sans"/>
              </a:rPr>
              <a:t>Un dashboard útil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03F32F-231B-4DE0-9CB2-E1EA88CD3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295650"/>
            <a:ext cx="666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21A6A1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21A6A1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DA9602E-112C-4F25-A623-0E6A05ABE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295650"/>
            <a:ext cx="4857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0B2239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0B2239"/>
                </a:solidFill>
                <a:latin typeface="DejaVu Sans"/>
                <a:ea typeface="DejaVu Sans"/>
                <a:cs typeface="DejaVu Sans"/>
              </a:rPr>
              <a:t>Un reto de economía circular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8FFF04A-6654-41BA-BFE1-108AF71F9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33850"/>
            <a:ext cx="666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FF6B5E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FF6B5E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91FB25-D789-4F3E-BD5B-4F17582B9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4133850"/>
            <a:ext cx="4857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0B2239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0B2239"/>
                </a:solidFill>
                <a:latin typeface="DejaVu Sans"/>
                <a:ea typeface="DejaVu Sans"/>
                <a:cs typeface="DejaVu Sans"/>
              </a:rPr>
              <a:t>Una aplicación funcional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3F88128-ACA9-4F95-AF88-1A56458AA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972050"/>
            <a:ext cx="666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21A6A1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21A6A1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F65F7D9-D426-420C-9AF2-68A922D04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4972050"/>
            <a:ext cx="4857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0B2239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0B2239"/>
                </a:solidFill>
                <a:latin typeface="DejaVu Sans"/>
                <a:ea typeface="DejaVu Sans"/>
                <a:cs typeface="DejaVu Sans"/>
              </a:rPr>
              <a:t>Un cliente bien definido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19D8F05-781A-41CA-82EF-A6217CFE1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53125"/>
            <a:ext cx="6000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D6C78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D6C78"/>
                </a:solidFill>
                <a:latin typeface="DejaVu Sans"/>
                <a:ea typeface="DejaVu Sans"/>
                <a:cs typeface="DejaVu Sans"/>
              </a:rPr>
              <a:t>Guardarás el proceso en Drive y enviarás una evidencia desde cada moneda.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B148497-D8CA-480D-BD30-92ABEDB7C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198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21A6A1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21A6A1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77054049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B223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E678148-69F7-47C9-80D7-A3E553F59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0953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Una hora con un ritmo claro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3FE1A3-15E4-4892-B2B3-D03718075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71550"/>
            <a:ext cx="10477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BFD9D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FD9DE"/>
                </a:solidFill>
                <a:latin typeface="DejaVu Sans"/>
                <a:ea typeface="DejaVu Sans"/>
                <a:cs typeface="DejaVu Sans"/>
              </a:rPr>
              <a:t>Cada sesión termina con una evidencia breve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ECE3181-23D2-446A-82AD-480510DD6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095500"/>
            <a:ext cx="1952625" cy="2476500"/>
          </a:xfrm>
          <a:prstGeom xmlns:a="http://schemas.openxmlformats.org/drawingml/2006/main" prst="roundRect">
            <a:avLst>
              <a:gd name="adj" fmla="val 11707"/>
            </a:avLst>
          </a:prstGeom>
          <a:solidFill xmlns:a="http://schemas.openxmlformats.org/drawingml/2006/main">
            <a:srgbClr val="173B55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2A7C0C-77BA-42A3-8632-6EDF253E6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333625"/>
            <a:ext cx="157162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93E1D8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93E1D8"/>
                </a:solidFill>
                <a:latin typeface="DejaVu Sans"/>
                <a:ea typeface="DejaVu Sans"/>
                <a:cs typeface="DejaVu Sans"/>
              </a:rPr>
              <a:t>0–7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CB2BED-899C-45C1-BB3B-C68C08B63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143250"/>
            <a:ext cx="1762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Reto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66BC42-91BA-43E9-A713-F2C01DFC5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28925" y="2095500"/>
            <a:ext cx="1952625" cy="2476500"/>
          </a:xfrm>
          <a:prstGeom xmlns:a="http://schemas.openxmlformats.org/drawingml/2006/main" prst="roundRect">
            <a:avLst>
              <a:gd name="adj" fmla="val 11707"/>
            </a:avLst>
          </a:prstGeom>
          <a:solidFill xmlns:a="http://schemas.openxmlformats.org/drawingml/2006/main">
            <a:srgbClr val="123B5D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EA50C1-E013-4326-8821-2972F14FC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19425" y="2333625"/>
            <a:ext cx="157162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93E1D8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93E1D8"/>
                </a:solidFill>
                <a:latin typeface="DejaVu Sans"/>
                <a:ea typeface="DejaVu Sans"/>
                <a:cs typeface="DejaVu Sans"/>
              </a:rPr>
              <a:t>7–15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DBEDCFE-3FA1-495A-8F9D-FE6C2CB4D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24175" y="3143250"/>
            <a:ext cx="1762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Ejemplo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A1830D7-B151-45B1-8ACA-6B1618CAA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33975" y="2095500"/>
            <a:ext cx="1952625" cy="2476500"/>
          </a:xfrm>
          <a:prstGeom xmlns:a="http://schemas.openxmlformats.org/drawingml/2006/main" prst="roundRect">
            <a:avLst>
              <a:gd name="adj" fmla="val 11707"/>
            </a:avLst>
          </a:prstGeom>
          <a:solidFill xmlns:a="http://schemas.openxmlformats.org/drawingml/2006/main">
            <a:srgbClr val="173B55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D6D4BA7-6CFE-419D-8DA0-DA6894563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24475" y="2333625"/>
            <a:ext cx="157162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FFC857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FFC857"/>
                </a:solidFill>
                <a:latin typeface="DejaVu Sans"/>
                <a:ea typeface="DejaVu Sans"/>
                <a:cs typeface="DejaVu Sans"/>
              </a:rPr>
              <a:t>15–43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33E7443-4CCC-436A-8300-07DF9BE76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29225" y="3143250"/>
            <a:ext cx="1762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Construcción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24BCC13-98D0-480C-8F65-9D83F322F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39025" y="2095500"/>
            <a:ext cx="1952625" cy="2476500"/>
          </a:xfrm>
          <a:prstGeom xmlns:a="http://schemas.openxmlformats.org/drawingml/2006/main" prst="roundRect">
            <a:avLst>
              <a:gd name="adj" fmla="val 11707"/>
            </a:avLst>
          </a:prstGeom>
          <a:solidFill xmlns:a="http://schemas.openxmlformats.org/drawingml/2006/main">
            <a:srgbClr val="123B5D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2B9D88-DB4B-49CB-A5B8-224FADD53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9525" y="2333625"/>
            <a:ext cx="157162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93E1D8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93E1D8"/>
                </a:solidFill>
                <a:latin typeface="DejaVu Sans"/>
                <a:ea typeface="DejaVu Sans"/>
                <a:cs typeface="DejaVu Sans"/>
              </a:rPr>
              <a:t>43–52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AA67CE6-6839-4BA6-B7E8-2C5E5296F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34275" y="3143250"/>
            <a:ext cx="1762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Prueba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56A5A78-52B6-4014-8B74-CA0269807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44075" y="2095500"/>
            <a:ext cx="1952625" cy="2476500"/>
          </a:xfrm>
          <a:prstGeom xmlns:a="http://schemas.openxmlformats.org/drawingml/2006/main" prst="roundRect">
            <a:avLst>
              <a:gd name="adj" fmla="val 11707"/>
            </a:avLst>
          </a:prstGeom>
          <a:solidFill xmlns:a="http://schemas.openxmlformats.org/drawingml/2006/main">
            <a:srgbClr val="173B55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AE864F5-5F09-44AD-9A48-A71D5F216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34575" y="2333625"/>
            <a:ext cx="157162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93E1D8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93E1D8"/>
                </a:solidFill>
                <a:latin typeface="DejaVu Sans"/>
                <a:ea typeface="DejaVu Sans"/>
                <a:cs typeface="DejaVu Sans"/>
              </a:rPr>
              <a:t>52–60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80255F6-6426-47A8-8BA7-97EEBEF2D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39325" y="3143250"/>
            <a:ext cx="1762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Entrega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534C12D-3057-4522-B0C0-B7CFFFFD4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5286375"/>
            <a:ext cx="5334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Moneda + formulario + bitácora en Drive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ED7F72B-1D9C-42B0-96DF-237083EB1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198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93E1D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93E1D8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0432113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DBE58F0-5960-4629-ABDF-07C1256D7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0953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0B2239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0B2239"/>
                </a:solidFill>
                <a:latin typeface="DejaVu Sans"/>
                <a:ea typeface="DejaVu Sans"/>
                <a:cs typeface="DejaVu Sans"/>
              </a:rPr>
              <a:t>La calidad del resultado empieza en el prompt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C7E663-F7B1-4EC9-B29F-EE9A08A58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71550"/>
            <a:ext cx="10477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D6C78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D6C78"/>
                </a:solidFill>
                <a:latin typeface="DejaVu Sans"/>
                <a:ea typeface="DejaVu Sans"/>
                <a:cs typeface="DejaVu Sans"/>
              </a:rPr>
              <a:t>Canva puede construir lo que especificamos y probamos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4cdcf1b6f34f86"/>
          <a:srcRect xmlns:a="http://schemas.openxmlformats.org/drawingml/2006/main" l="2498" t="0" r="249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9125" y="1524000"/>
            <a:ext cx="4381500" cy="4476750"/>
          </a:xfrm>
          <a:prstGeom xmlns:a="http://schemas.openxmlformats.org/drawingml/2006/main" prst="roundRect">
            <a:avLst>
              <a:gd name="adj" fmla="val 5217"/>
            </a:avLst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3F6C3C-54B2-438F-8E1C-AC4075489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1666875"/>
            <a:ext cx="1524000" cy="361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7DEE3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B6CF61-8F0D-48C1-A008-E2CDBAED4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48325" y="1685925"/>
            <a:ext cx="1371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0B223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0B2239"/>
                </a:solidFill>
                <a:latin typeface="DejaVu Sans"/>
                <a:ea typeface="DejaVu Sans"/>
                <a:cs typeface="DejaVu Sans"/>
              </a:rPr>
              <a:t>PETICIÓN VAGA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9B0820-014B-4CD6-A42D-5E32180C8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2143125"/>
            <a:ext cx="5429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D6C78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D6C78"/>
                </a:solidFill>
                <a:latin typeface="DejaVu Sans"/>
                <a:ea typeface="DejaVu Sans"/>
                <a:cs typeface="DejaVu Sans"/>
              </a:rPr>
              <a:t>“Hazme una app chula para ventas”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BE3F436-C331-4EA5-BE4C-0157F9D8F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3143250"/>
            <a:ext cx="2000250" cy="361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1A6A1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23839D-D4A7-462C-BD62-14BF6B1CD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48325" y="3162300"/>
            <a:ext cx="1847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ESPECIFICACIÓN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7FB358C-5D63-45BD-B758-2FF40C569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3619500"/>
            <a:ext cx="5429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0B2239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B2239"/>
                </a:solidFill>
                <a:latin typeface="DejaVu Sans"/>
                <a:ea typeface="DejaVu Sans"/>
                <a:cs typeface="DejaVu Sans"/>
              </a:rPr>
              <a:t>Usuario + problema + funciones</a:t>
            </a:r>
          </a:p>
          <a:p xmlns:a="http://schemas.openxmlformats.org/drawingml/2006/main">
            <a:pPr>
              <a:defRPr sz="2250" b="1">
                <a:solidFill>
                  <a:srgbClr val="0B2239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B2239"/>
                </a:solidFill>
                <a:latin typeface="DejaVu Sans"/>
                <a:ea typeface="DejaVu Sans"/>
                <a:cs typeface="DejaVu Sans"/>
              </a:rPr>
              <a:t>restricciones + prueba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AAF94CF-6821-460F-AA59-62EF0EAD4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5000625"/>
            <a:ext cx="1285875" cy="361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6B5E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3A83CAA-F0C7-420E-BB5B-E95A26E35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48325" y="5019675"/>
            <a:ext cx="11334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ITERACIÓN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8F63C2B-E6B8-4234-9390-AAE4450DC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96125" y="4972050"/>
            <a:ext cx="3905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42735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42735"/>
                </a:solidFill>
                <a:latin typeface="DejaVu Sans"/>
                <a:ea typeface="DejaVu Sans"/>
                <a:cs typeface="DejaVu Sans"/>
              </a:rPr>
              <a:t>Cambio pequeño · nueva prueba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2A034E2-A7D6-4F67-80C1-23B4545BA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198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21A6A1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21A6A1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57731505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48975FA-711D-4C07-9062-A735E3321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0953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0B2239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0B2239"/>
                </a:solidFill>
                <a:latin typeface="DejaVu Sans"/>
                <a:ea typeface="DejaVu Sans"/>
                <a:cs typeface="DejaVu Sans"/>
              </a:rPr>
              <a:t>El simulador se construye por equipos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C9CC1F-8BD6-45CA-AF4A-E5A9EC43B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71550"/>
            <a:ext cx="10477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D6C78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D6C78"/>
                </a:solidFill>
                <a:latin typeface="DejaVu Sans"/>
                <a:ea typeface="DejaVu Sans"/>
                <a:cs typeface="DejaVu Sans"/>
              </a:rPr>
              <a:t>Cada persona aporta una parte visible y comprobable</a:t>
            </a:r>
          </a:p>
        </p:txBody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516abc82624a4d"/>
          <a:srcRect xmlns:a="http://schemas.openxmlformats.org/drawingml/2006/main" l="0" t="5055" r="0" b="505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9125" y="1571625"/>
            <a:ext cx="4524375" cy="4191000"/>
          </a:xfrm>
          <a:prstGeom xmlns:a="http://schemas.openxmlformats.org/drawingml/2006/main" prst="roundRect">
            <a:avLst>
              <a:gd name="adj" fmla="val 5455"/>
            </a:avLst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EACCE0-AF70-4A5B-89BA-3BF49E3A4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1476375"/>
            <a:ext cx="1714500" cy="361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1A6A1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7C4339-3C7C-49F4-9E4A-9B5635751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1200" y="1495425"/>
            <a:ext cx="15621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COORDINACIÓN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2E8EB1-51E1-43D2-BA98-B87409E17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7625" y="1476375"/>
            <a:ext cx="3476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B2239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0B2239"/>
                </a:solidFill>
                <a:latin typeface="DejaVu Sans"/>
                <a:ea typeface="DejaVu Sans"/>
                <a:cs typeface="DejaVu Sans"/>
              </a:rPr>
              <a:t>Versión y decisiones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88313B-9516-47C5-9654-E6E5A586D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2314575"/>
            <a:ext cx="1714500" cy="361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1A6A1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9308455-391B-48AB-81B7-14586A5B8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1200" y="2333625"/>
            <a:ext cx="15621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CONVERSACIÓN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071DB47-E635-45C1-AF66-E29D72135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7625" y="2314575"/>
            <a:ext cx="3476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B2239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0B2239"/>
                </a:solidFill>
                <a:latin typeface="DejaVu Sans"/>
                <a:ea typeface="DejaVu Sans"/>
                <a:cs typeface="DejaVu Sans"/>
              </a:rPr>
              <a:t>Clientes y objeciones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D20C310-2AE2-4B24-90BD-35D5B2DA3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3152775"/>
            <a:ext cx="1714500" cy="361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1A6A1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5EE3FE-E4B8-437C-91AB-A402AD63C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1200" y="3171825"/>
            <a:ext cx="15621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CONSTRUCCIÓN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346506A-EC64-43EC-B3F9-2C55FF27C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7625" y="3152775"/>
            <a:ext cx="3476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B2239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0B2239"/>
                </a:solidFill>
                <a:latin typeface="DejaVu Sans"/>
                <a:ea typeface="DejaVu Sans"/>
                <a:cs typeface="DejaVu Sans"/>
              </a:rPr>
              <a:t>Interfaz y prompts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2915B26-A08B-4A05-AC3C-C453CCE9A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3990975"/>
            <a:ext cx="1714500" cy="361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6B5E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5EC85C2-E36E-49A5-9EEA-CDC9F7CE1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1200" y="4010025"/>
            <a:ext cx="15621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VOZ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BF0ECA5-C22F-4B2A-8B3E-D6788E10C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7625" y="3990975"/>
            <a:ext cx="3476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B2239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0B2239"/>
                </a:solidFill>
                <a:latin typeface="DejaVu Sans"/>
                <a:ea typeface="DejaVu Sans"/>
                <a:cs typeface="DejaVu Sans"/>
              </a:rPr>
              <a:t>Micrófono y alternativa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C179442-C95D-40C6-9574-7142C2F24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4829175"/>
            <a:ext cx="1714500" cy="361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1A6A1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28AFAA8-2777-4FF9-986C-2E63A0E0B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1200" y="4848225"/>
            <a:ext cx="15621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CALIDAD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6306268-67AC-4794-B5B2-0E014DC36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7625" y="4829175"/>
            <a:ext cx="3476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B2239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0B2239"/>
                </a:solidFill>
                <a:latin typeface="DejaVu Sans"/>
                <a:ea typeface="DejaVu Sans"/>
                <a:cs typeface="DejaVu Sans"/>
              </a:rPr>
              <a:t>Pruebas y datos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F6780F9-0411-40FD-BFF8-177CB5452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5905500"/>
            <a:ext cx="495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D6C78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D6C78"/>
                </a:solidFill>
                <a:latin typeface="DejaVu Sans"/>
                <a:ea typeface="DejaVu Sans"/>
                <a:cs typeface="DejaVu Sans"/>
              </a:rPr>
              <a:t>Los roles cambian durante el proyecto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917B980-1B8A-4D1B-82B9-24E30C606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198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21A6A1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21A6A1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21482487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51939E1-CD41-435E-88EC-4893B7FA2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0953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0B2239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0B2239"/>
                </a:solidFill>
                <a:latin typeface="DejaVu Sans"/>
                <a:ea typeface="DejaVu Sans"/>
                <a:cs typeface="DejaVu Sans"/>
              </a:rPr>
              <a:t>Una conversación con dos puertas de entrada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3D782A-9F44-40F7-BEB1-FE967CDB3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71550"/>
            <a:ext cx="10477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D6C78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D6C78"/>
                </a:solidFill>
                <a:latin typeface="DejaVu Sans"/>
                <a:ea typeface="DejaVu Sans"/>
                <a:cs typeface="DejaVu Sans"/>
              </a:rPr>
              <a:t>La práctica continúa aunque el micrófono falle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3DCE34A-3382-4A1A-BCC0-15DA7FFB2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19250"/>
            <a:ext cx="4762500" cy="371475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EAF4F4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D76E0D-A1E4-47F6-87ED-88A5475A1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952625"/>
            <a:ext cx="1047750" cy="361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1A6A1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C70F4C-3325-45CE-9DDC-4108C7A57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1971675"/>
            <a:ext cx="895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CHAT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353E4E-7923-429A-9BA7-3635A522F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762250"/>
            <a:ext cx="37623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0B2239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0B2239"/>
                </a:solidFill>
                <a:latin typeface="DejaVu Sans"/>
                <a:ea typeface="DejaVu Sans"/>
                <a:cs typeface="DejaVu Sans"/>
              </a:rPr>
              <a:t>Escribes tu respuesta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C27C69C-D90E-4224-814F-DC1CF3E05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619500"/>
            <a:ext cx="3429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142735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142735"/>
                </a:solidFill>
                <a:latin typeface="DejaVu Sans"/>
                <a:ea typeface="DejaVu Sans"/>
                <a:cs typeface="DejaVu Sans"/>
              </a:rPr>
              <a:t>Siempre disponible</a:t>
            </a:r>
          </a:p>
          <a:p xmlns:a="http://schemas.openxmlformats.org/drawingml/2006/main">
            <a:pPr>
              <a:defRPr sz="1575" b="0">
                <a:solidFill>
                  <a:srgbClr val="142735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142735"/>
                </a:solidFill>
                <a:latin typeface="DejaVu Sans"/>
                <a:ea typeface="DejaVu Sans"/>
                <a:cs typeface="DejaVu Sans"/>
              </a:rPr>
              <a:t>Historial visible</a:t>
            </a:r>
          </a:p>
          <a:p xmlns:a="http://schemas.openxmlformats.org/drawingml/2006/main">
            <a:pPr>
              <a:defRPr sz="1575" b="0">
                <a:solidFill>
                  <a:srgbClr val="142735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142735"/>
                </a:solidFill>
                <a:latin typeface="DejaVu Sans"/>
                <a:ea typeface="DejaVu Sans"/>
                <a:cs typeface="DejaVu Sans"/>
              </a:rPr>
              <a:t>Permite corregir y repetir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31ED3F-ED69-492D-8288-36321BF9F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1619250"/>
            <a:ext cx="4762500" cy="371475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FFF0ED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D6FBDF-E7CF-4CF1-AFA9-93914E568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96125" y="1952625"/>
            <a:ext cx="1285875" cy="361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6B5E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6820625-7BC4-4F2A-8DCB-2D127C1E4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72325" y="1971675"/>
            <a:ext cx="11334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LLAMADA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C11D9F6-7F57-4A7C-AB43-6AD64FE00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2762250"/>
            <a:ext cx="37623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0B2239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0B2239"/>
                </a:solidFill>
                <a:latin typeface="DejaVu Sans"/>
                <a:ea typeface="DejaVu Sans"/>
                <a:cs typeface="DejaVu Sans"/>
              </a:rPr>
              <a:t>Hablas por turnos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5745E59-6C63-4EDC-83CC-E9E3A2AD7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3619500"/>
            <a:ext cx="3429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142735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142735"/>
                </a:solidFill>
                <a:latin typeface="DejaVu Sans"/>
                <a:ea typeface="DejaVu Sans"/>
                <a:cs typeface="DejaVu Sans"/>
              </a:rPr>
              <a:t>Escuchas al cliente</a:t>
            </a:r>
          </a:p>
          <a:p xmlns:a="http://schemas.openxmlformats.org/drawingml/2006/main">
            <a:pPr>
              <a:defRPr sz="1575" b="0">
                <a:solidFill>
                  <a:srgbClr val="142735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142735"/>
                </a:solidFill>
                <a:latin typeface="DejaVu Sans"/>
                <a:ea typeface="DejaVu Sans"/>
                <a:cs typeface="DejaVu Sans"/>
              </a:rPr>
              <a:t>Revisas la transcripción</a:t>
            </a:r>
          </a:p>
          <a:p xmlns:a="http://schemas.openxmlformats.org/drawingml/2006/main">
            <a:pPr>
              <a:defRPr sz="1575" b="0">
                <a:solidFill>
                  <a:srgbClr val="142735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142735"/>
                </a:solidFill>
                <a:latin typeface="DejaVu Sans"/>
                <a:ea typeface="DejaVu Sans"/>
                <a:cs typeface="DejaVu Sans"/>
              </a:rPr>
              <a:t>Puedes volver al chat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58C8257-CBA1-44AE-A0BF-B2945BF41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6625" y="5810250"/>
            <a:ext cx="5238750" cy="361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2239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CCFC2A5-D854-475C-A389-6A683471F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2825" y="5829300"/>
            <a:ext cx="508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MISMO ESCENARIO · MISMA EVALUACIÓN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644DE05-5AE6-4608-BF11-056E8F9DA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198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21A6A1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21A6A1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94133832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B223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FAA8495-E0F2-4B0E-A4F1-A1F285E5C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0953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Probar forma parte del trabajo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881665-8647-409E-90C9-726DFDEBB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71550"/>
            <a:ext cx="10477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BFD9D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FD9DE"/>
                </a:solidFill>
                <a:latin typeface="DejaVu Sans"/>
                <a:ea typeface="DejaVu Sans"/>
                <a:cs typeface="DejaVu Sans"/>
              </a:rPr>
              <a:t>El error documentado puede demostrar más aprendizaje que una pantalla perfecta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8D8E5C9-81BB-4834-BED6-EA44EE459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143125"/>
            <a:ext cx="1952625" cy="1762125"/>
          </a:xfrm>
          <a:prstGeom xmlns:a="http://schemas.openxmlformats.org/drawingml/2006/main" prst="roundRect">
            <a:avLst>
              <a:gd name="adj" fmla="val 14054"/>
            </a:avLst>
          </a:prstGeom>
          <a:solidFill xmlns:a="http://schemas.openxmlformats.org/drawingml/2006/main">
            <a:srgbClr val="123B5D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6A5137D-39DC-4E0C-B19C-7F3146CEF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333625"/>
            <a:ext cx="7143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93E1D8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93E1D8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CD3CBB-863A-4274-8C3C-4C834C271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90875"/>
            <a:ext cx="1666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Construir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9242AC-033A-4F96-88FE-9CC997258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47975" y="2143125"/>
            <a:ext cx="1952625" cy="1762125"/>
          </a:xfrm>
          <a:prstGeom xmlns:a="http://schemas.openxmlformats.org/drawingml/2006/main" prst="roundRect">
            <a:avLst>
              <a:gd name="adj" fmla="val 14054"/>
            </a:avLst>
          </a:prstGeom>
          <a:solidFill xmlns:a="http://schemas.openxmlformats.org/drawingml/2006/main">
            <a:srgbClr val="123B5D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8B811B-C8DE-40D5-B8DD-53F696536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2333625"/>
            <a:ext cx="7143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93E1D8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93E1D8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590A56-4A49-4D7B-A00E-29FE3F22F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0850" y="3190875"/>
            <a:ext cx="1666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Probar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289891E-1DCE-41A3-B516-2BAF6217C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72075" y="2143125"/>
            <a:ext cx="1952625" cy="1762125"/>
          </a:xfrm>
          <a:prstGeom xmlns:a="http://schemas.openxmlformats.org/drawingml/2006/main" prst="roundRect">
            <a:avLst>
              <a:gd name="adj" fmla="val 14054"/>
            </a:avLst>
          </a:prstGeom>
          <a:solidFill xmlns:a="http://schemas.openxmlformats.org/drawingml/2006/main">
            <a:srgbClr val="123B5D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B05DA08-0D2B-4E49-B7E0-4920E78D5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1200" y="2333625"/>
            <a:ext cx="7143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93E1D8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93E1D8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A514D83-3B3A-4E4B-B481-855E1F24C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14950" y="3190875"/>
            <a:ext cx="1666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Detectar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6DE464E-D1DF-4E5E-824E-1353326EA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6175" y="2143125"/>
            <a:ext cx="1952625" cy="1762125"/>
          </a:xfrm>
          <a:prstGeom xmlns:a="http://schemas.openxmlformats.org/drawingml/2006/main" prst="roundRect">
            <a:avLst>
              <a:gd name="adj" fmla="val 14054"/>
            </a:avLst>
          </a:prstGeom>
          <a:solidFill xmlns:a="http://schemas.openxmlformats.org/drawingml/2006/main">
            <a:srgbClr val="123B5D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11043F-D65E-43DC-ACFE-95DE7EB80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333625"/>
            <a:ext cx="7143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93E1D8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93E1D8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E398A4A-C872-41A9-B4D3-F32C786CE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9050" y="3190875"/>
            <a:ext cx="1666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Corregir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645CFF2-CB34-4099-9842-FDDB30AF7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0275" y="2143125"/>
            <a:ext cx="1952625" cy="1762125"/>
          </a:xfrm>
          <a:prstGeom xmlns:a="http://schemas.openxmlformats.org/drawingml/2006/main" prst="roundRect">
            <a:avLst>
              <a:gd name="adj" fmla="val 14054"/>
            </a:avLst>
          </a:prstGeom>
          <a:solidFill xmlns:a="http://schemas.openxmlformats.org/drawingml/2006/main">
            <a:srgbClr val="FF6B5E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2D4D6E8-9EF7-4563-9302-FA9D9920A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39400" y="2333625"/>
            <a:ext cx="7143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4BD6EED-BC62-40AF-BC08-F33F3168F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63150" y="3190875"/>
            <a:ext cx="1666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Volver a probar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33107BF-311C-419F-86A8-966AB681B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4905375"/>
            <a:ext cx="6096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Caso normal + caso límite + evidencia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89FD263-CCD2-4EE6-8A3C-006C40F98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198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93E1D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93E1D8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48530516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3814B64-0FA3-407F-9A2F-AC02BD7E4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0953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0B2239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0B2239"/>
                </a:solidFill>
                <a:latin typeface="DejaVu Sans"/>
                <a:ea typeface="DejaVu Sans"/>
                <a:cs typeface="DejaVu Sans"/>
              </a:rPr>
              <a:t>La evaluación combina autonomía y colaboración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79AB4A-931D-4E29-9A2F-EC0348E29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71550"/>
            <a:ext cx="10477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D6C78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D6C78"/>
                </a:solidFill>
                <a:latin typeface="DejaVu Sans"/>
                <a:ea typeface="DejaVu Sans"/>
                <a:cs typeface="DejaVu Sans"/>
              </a:rPr>
              <a:t>El trabajo grupal nunca oculta la aportación individual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4634d9fa1b422e"/>
          <a:stretch xmlns:a="http://schemas.openxmlformats.org/drawingml/2006/main"/>
        </p:blipFill>
        <p:spPr>
          <a:xfrm xmlns:a="http://schemas.openxmlformats.org/drawingml/2006/main">
            <a:off x="619125" y="1571625"/>
            <a:ext cx="4857750" cy="428625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FF4CBD-4A8F-4896-A232-FCE937968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1714500"/>
            <a:ext cx="1428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21A6A1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21A6A1"/>
                </a:solidFill>
                <a:latin typeface="DejaVu Sans"/>
                <a:ea typeface="DejaVu Sans"/>
                <a:cs typeface="DejaVu Sans"/>
              </a:rPr>
              <a:t>40 %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E25922-504A-408F-AB53-840ACFEF0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1762125"/>
            <a:ext cx="3714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0B2239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0B2239"/>
                </a:solidFill>
                <a:latin typeface="DejaVu Sans"/>
                <a:ea typeface="DejaVu Sans"/>
                <a:cs typeface="DejaVu Sans"/>
              </a:rPr>
              <a:t>Proyecto individual acumulativo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0971F4-919F-4E45-A136-96F58CC27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0"/>
            <a:ext cx="1428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FF6B5E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FF6B5E"/>
                </a:solidFill>
                <a:latin typeface="DejaVu Sans"/>
                <a:ea typeface="DejaVu Sans"/>
                <a:cs typeface="DejaVu Sans"/>
              </a:rPr>
              <a:t>40 %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9B140F-9E03-48DE-90E7-317CE8138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2714625"/>
            <a:ext cx="3714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0B2239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0B2239"/>
                </a:solidFill>
                <a:latin typeface="DejaVu Sans"/>
                <a:ea typeface="DejaVu Sans"/>
                <a:cs typeface="DejaVu Sans"/>
              </a:rPr>
              <a:t>Simulador grupal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5C85C6-5FAC-4B0F-AB80-C0920966D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619500"/>
            <a:ext cx="1428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FFC857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FFC857"/>
                </a:solidFill>
                <a:latin typeface="DejaVu Sans"/>
                <a:ea typeface="DejaVu Sans"/>
                <a:cs typeface="DejaVu Sans"/>
              </a:rPr>
              <a:t>10 %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71D3DDE-4BFE-4BCD-BE02-AEF2124F3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3667125"/>
            <a:ext cx="3714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0B2239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0B2239"/>
                </a:solidFill>
                <a:latin typeface="DejaVu Sans"/>
                <a:ea typeface="DejaVu Sans"/>
                <a:cs typeface="DejaVu Sans"/>
              </a:rPr>
              <a:t>Defensa individual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D9E459A-C2DC-4D2B-AA41-F17E51141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4572000"/>
            <a:ext cx="1428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23B5D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23B5D"/>
                </a:solidFill>
                <a:latin typeface="DejaVu Sans"/>
                <a:ea typeface="DejaVu Sans"/>
                <a:cs typeface="DejaVu Sans"/>
              </a:rPr>
              <a:t>10 %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E7AE613-98B4-4BA0-AAF7-25679B868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4619625"/>
            <a:ext cx="3714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0B2239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0B2239"/>
                </a:solidFill>
                <a:latin typeface="DejaVu Sans"/>
                <a:ea typeface="DejaVu Sans"/>
                <a:cs typeface="DejaVu Sans"/>
              </a:rPr>
              <a:t>Proceso y 21 evidencias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C60F424-77F0-4EAB-9676-93C6B4FF2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619750"/>
            <a:ext cx="4953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6C78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D6C78"/>
                </a:solidFill>
                <a:latin typeface="DejaVu Sans"/>
                <a:ea typeface="DejaVu Sans"/>
                <a:cs typeface="DejaVu Sans"/>
              </a:rPr>
              <a:t>La nota del simulador durante la práctica no es la nota del módulo.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074B231-BA87-45C6-8E45-F453CED99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198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21A6A1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21A6A1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9915552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A41743C-84E9-4115-9E88-DADA05CC5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0953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0B2239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0B2239"/>
                </a:solidFill>
                <a:latin typeface="DejaVu Sans"/>
                <a:ea typeface="DejaVu Sans"/>
                <a:cs typeface="DejaVu Sans"/>
              </a:rPr>
              <a:t>Cinco reglas para trabajar con IA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5AB36C-B166-4863-A17D-F87529197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71550"/>
            <a:ext cx="10477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D6C78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D6C78"/>
                </a:solidFill>
                <a:latin typeface="DejaVu Sans"/>
                <a:ea typeface="DejaVu Sans"/>
                <a:cs typeface="DejaVu Sans"/>
              </a:rPr>
              <a:t>La responsabilidad sigue siendo nuestra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FE977E6-41C8-4D50-8661-3E493D948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476375"/>
            <a:ext cx="666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21A6A1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21A6A1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D4606C-B69E-411C-921F-97AA7DD5B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1476375"/>
            <a:ext cx="2476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0B2239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0B2239"/>
                </a:solidFill>
                <a:latin typeface="DejaVu Sans"/>
                <a:ea typeface="DejaVu Sans"/>
                <a:cs typeface="DejaVu Sans"/>
              </a:rPr>
              <a:t>Datos ficticios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0CC431-CD9F-4EE0-8BBF-6CD31622B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1476375"/>
            <a:ext cx="685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42735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142735"/>
                </a:solidFill>
                <a:latin typeface="DejaVu Sans"/>
                <a:ea typeface="DejaVu Sans"/>
                <a:cs typeface="DejaVu Sans"/>
              </a:rPr>
              <a:t>Nunca nombres, teléfonos o pedidos reales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CA5622-59B8-4A28-A84D-35AA11E07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90775"/>
            <a:ext cx="666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21A6A1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21A6A1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E30BDF-5FFA-4E2E-92AA-E7DB11C85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2390775"/>
            <a:ext cx="2476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0B2239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0B2239"/>
                </a:solidFill>
                <a:latin typeface="DejaVu Sans"/>
                <a:ea typeface="DejaVu Sans"/>
                <a:cs typeface="DejaVu Sans"/>
              </a:rPr>
              <a:t>Revisión humana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5DE375-39C6-4EED-B7C6-D76A171B7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2390775"/>
            <a:ext cx="685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42735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142735"/>
                </a:solidFill>
                <a:latin typeface="DejaVu Sans"/>
                <a:ea typeface="DejaVu Sans"/>
                <a:cs typeface="DejaVu Sans"/>
              </a:rPr>
              <a:t>Nada se entrega sin comprobar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767DFA2-7F05-4116-8592-2FD188270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05175"/>
            <a:ext cx="666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21A6A1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21A6A1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1E9AB00-1A0B-4DD2-92DF-6B00FED75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305175"/>
            <a:ext cx="2476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0B2239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0B2239"/>
                </a:solidFill>
                <a:latin typeface="DejaVu Sans"/>
                <a:ea typeface="DejaVu Sans"/>
                <a:cs typeface="DejaVu Sans"/>
              </a:rPr>
              <a:t>Versiones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082B2A3-7400-4558-9EB9-8A4033014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3305175"/>
            <a:ext cx="685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42735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142735"/>
                </a:solidFill>
                <a:latin typeface="DejaVu Sans"/>
                <a:ea typeface="DejaVu Sans"/>
                <a:cs typeface="DejaVu Sans"/>
              </a:rPr>
              <a:t>Guardamos el antes y el después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00F726-75C9-4E6A-B57D-5A088D55C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219575"/>
            <a:ext cx="666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21A6A1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21A6A1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CA5D420-C876-4449-B480-2F5BDE575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219575"/>
            <a:ext cx="2476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0B2239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0B2239"/>
                </a:solidFill>
                <a:latin typeface="DejaVu Sans"/>
                <a:ea typeface="DejaVu Sans"/>
                <a:cs typeface="DejaVu Sans"/>
              </a:rPr>
              <a:t>Pruebas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1754CE5-2279-4067-B885-92C3BC189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4219575"/>
            <a:ext cx="685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42735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142735"/>
                </a:solidFill>
                <a:latin typeface="DejaVu Sans"/>
                <a:ea typeface="DejaVu Sans"/>
                <a:cs typeface="DejaVu Sans"/>
              </a:rPr>
              <a:t>Comprobamos casos normales y errores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9490925-B558-4E98-87AA-632C2DE51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133975"/>
            <a:ext cx="666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FF6B5E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FF6B5E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91442FE-C016-42BB-958A-E5DF91D91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5133975"/>
            <a:ext cx="2476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0B2239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0B2239"/>
                </a:solidFill>
                <a:latin typeface="DejaVu Sans"/>
                <a:ea typeface="DejaVu Sans"/>
                <a:cs typeface="DejaVu Sans"/>
              </a:rPr>
              <a:t>Respeto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03DB32F-901E-4271-B24C-1073B604C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5133975"/>
            <a:ext cx="685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42735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142735"/>
                </a:solidFill>
                <a:latin typeface="DejaVu Sans"/>
                <a:ea typeface="DejaVu Sans"/>
                <a:cs typeface="DejaVu Sans"/>
              </a:rPr>
              <a:t>Sin sesgos, presión ni información inventada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56439C4-56E2-45D0-9B0D-D246FC7D2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198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21A6A1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21A6A1"/>
                </a:solidFill>
                <a:latin typeface="DejaVu Sans"/>
                <a:ea typeface="DejaVu Sans"/>
                <a:cs typeface="DejaVu Sans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998226395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B223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4b41e21ae34c85"/>
          <a:srcRect xmlns:a="http://schemas.openxmlformats.org/drawingml/2006/main" l="9925" t="0" r="9925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0"/>
            <a:ext cx="5334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70BDE5-B4E7-46CC-8CCF-A571DE9EA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429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239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23CFE5F-17A6-49D8-9088-73A8C6964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0"/>
            <a:ext cx="857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239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3BD4FB-7C46-426C-B6AB-3ECE8F25E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66750"/>
            <a:ext cx="1714500" cy="361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6B5E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13D811-D808-42B3-88FB-5672C6688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685800"/>
            <a:ext cx="15621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PRIMERA MISIÓN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490A0C-B79F-452C-8BC9-B9D7E3990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428750"/>
            <a:ext cx="542925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7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7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En 30 minutos</a:t>
            </a:r>
          </a:p>
          <a:p xmlns:a="http://schemas.openxmlformats.org/drawingml/2006/main">
            <a:pPr>
              <a:defRPr sz="37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7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crearás tu primera</a:t>
            </a:r>
          </a:p>
          <a:p xmlns:a="http://schemas.openxmlformats.org/drawingml/2006/main">
            <a:pPr>
              <a:defRPr sz="37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7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aplicación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4E2BCA-35A0-4C28-9BEC-F4ACE8D68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000500"/>
            <a:ext cx="519112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93E1D8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93E1D8"/>
                </a:solidFill>
                <a:latin typeface="DejaVu Sans"/>
                <a:ea typeface="DejaVu Sans"/>
                <a:cs typeface="DejaVu Sans"/>
              </a:rPr>
              <a:t>No necesitas saber programar.</a:t>
            </a:r>
          </a:p>
          <a:p xmlns:a="http://schemas.openxmlformats.org/drawingml/2006/main">
            <a:pPr>
              <a:defRPr sz="1800" b="1">
                <a:solidFill>
                  <a:srgbClr val="93E1D8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93E1D8"/>
                </a:solidFill>
                <a:latin typeface="DejaVu Sans"/>
                <a:ea typeface="DejaVu Sans"/>
                <a:cs typeface="DejaVu Sans"/>
              </a:rPr>
              <a:t>Necesitas observar, probar y mejorar.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C56531-F72F-4EF7-9FBE-6678CD8A4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572125"/>
            <a:ext cx="1809750" cy="361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1A6A1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0A5BA5B-E956-404D-9F90-4C038F113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591175"/>
            <a:ext cx="1657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EMPEZAMOS</a:t>
            </a:r>
          </a:p>
        </p:txBody>
      </p:sp>
    </p:spTree>
    <p:extLst>
      <p:ext uri="{BB962C8B-B14F-4D97-AF65-F5344CB8AC3E}">
        <p14:creationId xmlns:p14="http://schemas.microsoft.com/office/powerpoint/2010/main" val="36361671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Canva IA y Canva Code · La expedición digital del comercio</dc:title>
  <dcterms:created xsi:type="dcterms:W3CDTF">2026-09-13T11:28:27.9210000Z</dcterms:created>
  <dcterms:modified xsi:type="dcterms:W3CDTF">2026-09-13T11:28:27.9210000Z</dcterms:modified>
  <dc:subject>21 misiones, evidencias y simulador comercial</dc:subject>
</coreProperties>
</file>